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71" r:id="rId6"/>
    <p:sldId id="270" r:id="rId7"/>
    <p:sldId id="260" r:id="rId8"/>
    <p:sldId id="274" r:id="rId9"/>
    <p:sldId id="263" r:id="rId10"/>
    <p:sldId id="265" r:id="rId11"/>
    <p:sldId id="264" r:id="rId12"/>
    <p:sldId id="266" r:id="rId13"/>
    <p:sldId id="267" r:id="rId14"/>
    <p:sldId id="268" r:id="rId15"/>
    <p:sldId id="273" r:id="rId16"/>
    <p:sldId id="272" r:id="rId17"/>
    <p:sldId id="262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나눔고딕" panose="020D0604000000000000" pitchFamily="50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1F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>
      <p:cViewPr>
        <p:scale>
          <a:sx n="100" d="100"/>
          <a:sy n="100" d="100"/>
        </p:scale>
        <p:origin x="1212" y="79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E7794-FE14-494F-B32C-30BE10F37CC3}" type="datetimeFigureOut">
              <a:rPr lang="en-US" smtClean="0"/>
              <a:t>2/24/2021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BFCD91-2DB2-4E97-A6FE-603DFB863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9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60000" sy="6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2021-02-24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png"/><Relationship Id="rId5" Type="http://schemas.openxmlformats.org/officeDocument/2006/relationships/image" Target="../media/image80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59632" y="1410911"/>
            <a:ext cx="5184576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TERM </a:t>
            </a:r>
            <a:r>
              <a:rPr lang="ko-KR" altLang="en-US" sz="20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</a:t>
            </a:r>
            <a:endParaRPr lang="ko-KR" altLang="en-US" sz="200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2339752" y="2004397"/>
            <a:ext cx="4464496" cy="0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635896" y="2193126"/>
            <a:ext cx="3312368" cy="73866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17****** </a:t>
            </a:r>
            <a:r>
              <a:rPr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조ㅇㅇ</a:t>
            </a:r>
            <a:endParaRPr lang="en-US" altLang="ko-KR" sz="1400" spc="-1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17****** </a:t>
            </a:r>
            <a:r>
              <a:rPr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김ㅇㅇ</a:t>
            </a:r>
            <a:endParaRPr lang="en-US" altLang="ko-KR" sz="1400" spc="-1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17010774 </a:t>
            </a:r>
            <a:r>
              <a:rPr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채유리</a:t>
            </a:r>
            <a:endParaRPr lang="ko-KR" altLang="en-US" sz="1400" spc="-15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339752" y="1968393"/>
            <a:ext cx="216024" cy="72008"/>
          </a:xfrm>
          <a:prstGeom prst="rect">
            <a:avLst/>
          </a:prstGeom>
          <a:solidFill>
            <a:schemeClr val="tx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588224" y="1968393"/>
            <a:ext cx="216024" cy="72008"/>
          </a:xfrm>
          <a:prstGeom prst="rect">
            <a:avLst/>
          </a:prstGeom>
          <a:solidFill>
            <a:schemeClr val="tx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930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599892" y="2548520"/>
            <a:ext cx="1908212" cy="0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5400092" y="2512516"/>
            <a:ext cx="216024" cy="72008"/>
          </a:xfrm>
          <a:prstGeom prst="rect">
            <a:avLst/>
          </a:prstGeom>
          <a:solidFill>
            <a:schemeClr val="tx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491880" y="1792436"/>
            <a:ext cx="2232248" cy="92333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55976" y="2202418"/>
            <a:ext cx="2808312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SIMULINK</a:t>
            </a:r>
            <a:endParaRPr lang="ko-KR" altLang="en-US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9536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27699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SIMULINK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322267-A9FE-42C3-A6F1-A62BF630B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21"/>
          <a:stretch/>
        </p:blipFill>
        <p:spPr>
          <a:xfrm>
            <a:off x="1249368" y="755377"/>
            <a:ext cx="7088400" cy="378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751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27699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SIMULINK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93251-14A0-4D7B-81B2-D63B0DDE6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73"/>
          <a:stretch/>
        </p:blipFill>
        <p:spPr>
          <a:xfrm>
            <a:off x="1239267" y="767411"/>
            <a:ext cx="7088400" cy="376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6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27699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SIMULINK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82E0D8-4277-4F09-8B1B-8D29BADDDC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01"/>
          <a:stretch/>
        </p:blipFill>
        <p:spPr>
          <a:xfrm>
            <a:off x="1259632" y="758885"/>
            <a:ext cx="7088653" cy="37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553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27699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SIMULINK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4E258F-A042-402B-A5AB-65A8F6E269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01"/>
          <a:stretch/>
        </p:blipFill>
        <p:spPr>
          <a:xfrm>
            <a:off x="1328962" y="791875"/>
            <a:ext cx="7088654" cy="37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065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599892" y="2548520"/>
            <a:ext cx="1908212" cy="0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5400092" y="2512516"/>
            <a:ext cx="216024" cy="72008"/>
          </a:xfrm>
          <a:prstGeom prst="rect">
            <a:avLst/>
          </a:prstGeom>
          <a:solidFill>
            <a:schemeClr val="tx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491880" y="1792436"/>
            <a:ext cx="2232248" cy="92333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55976" y="2202418"/>
            <a:ext cx="2808312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VR</a:t>
            </a:r>
            <a:endParaRPr lang="ko-KR" altLang="en-US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9642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3D VR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6060AD-FD2E-4002-841C-2BCED8EE3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673253"/>
            <a:ext cx="6839676" cy="384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556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339752" y="2130564"/>
            <a:ext cx="4464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endParaRPr lang="ko-KR" altLang="en-US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400092" y="2120848"/>
            <a:ext cx="72008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487300" y="2012504"/>
            <a:ext cx="72008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id="{9020B473-B718-4BB3-A56F-2644FB0C75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502343"/>
            <a:ext cx="1779662" cy="1779662"/>
          </a:xfrm>
          <a:prstGeom prst="rect">
            <a:avLst/>
          </a:prstGeom>
        </p:spPr>
      </p:pic>
      <p:pic>
        <p:nvPicPr>
          <p:cNvPr id="6" name="그림 2">
            <a:extLst>
              <a:ext uri="{FF2B5EF4-FFF2-40B4-BE49-F238E27FC236}">
                <a16:creationId xmlns:a16="http://schemas.microsoft.com/office/drawing/2014/main" id="{00A67C01-9294-4F92-9B03-9C94842345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66" y="1635646"/>
            <a:ext cx="1815163" cy="181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088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9512" y="358796"/>
            <a:ext cx="165618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</a:p>
        </p:txBody>
      </p:sp>
      <p:cxnSp>
        <p:nvCxnSpPr>
          <p:cNvPr id="10" name="직선 연결선 9"/>
          <p:cNvCxnSpPr/>
          <p:nvPr/>
        </p:nvCxnSpPr>
        <p:spPr>
          <a:xfrm flipH="1">
            <a:off x="1349358" y="646828"/>
            <a:ext cx="162302" cy="19673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H="1">
            <a:off x="503548" y="306082"/>
            <a:ext cx="162302" cy="19673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/>
          <p:cNvGrpSpPr/>
          <p:nvPr/>
        </p:nvGrpSpPr>
        <p:grpSpPr>
          <a:xfrm>
            <a:off x="1223627" y="2082180"/>
            <a:ext cx="1278743" cy="667236"/>
            <a:chOff x="1259632" y="2067694"/>
            <a:chExt cx="1278743" cy="667236"/>
          </a:xfrm>
        </p:grpSpPr>
        <p:sp>
          <p:nvSpPr>
            <p:cNvPr id="12" name="TextBox 11"/>
            <p:cNvSpPr txBox="1"/>
            <p:nvPr/>
          </p:nvSpPr>
          <p:spPr>
            <a:xfrm>
              <a:off x="1259632" y="2211710"/>
              <a:ext cx="1278743" cy="52322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01 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문제해결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862999" y="2067694"/>
              <a:ext cx="72008" cy="720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3023827" y="2082180"/>
            <a:ext cx="1278743" cy="667236"/>
            <a:chOff x="1259632" y="2067694"/>
            <a:chExt cx="1278743" cy="667236"/>
          </a:xfrm>
        </p:grpSpPr>
        <p:sp>
          <p:nvSpPr>
            <p:cNvPr id="28" name="TextBox 27"/>
            <p:cNvSpPr txBox="1"/>
            <p:nvPr/>
          </p:nvSpPr>
          <p:spPr>
            <a:xfrm>
              <a:off x="1259632" y="2211710"/>
              <a:ext cx="1278743" cy="52322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02 </a:t>
              </a:r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GUI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862999" y="2067694"/>
              <a:ext cx="72008" cy="720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4824027" y="2082180"/>
            <a:ext cx="1278743" cy="667236"/>
            <a:chOff x="1259632" y="2067694"/>
            <a:chExt cx="1278743" cy="667236"/>
          </a:xfrm>
        </p:grpSpPr>
        <p:sp>
          <p:nvSpPr>
            <p:cNvPr id="31" name="TextBox 30"/>
            <p:cNvSpPr txBox="1"/>
            <p:nvPr/>
          </p:nvSpPr>
          <p:spPr>
            <a:xfrm>
              <a:off x="1259632" y="2211710"/>
              <a:ext cx="1278743" cy="52322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SIMULINK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862999" y="2067694"/>
              <a:ext cx="72008" cy="720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6624227" y="2082180"/>
            <a:ext cx="1278743" cy="667236"/>
            <a:chOff x="1259632" y="2067694"/>
            <a:chExt cx="1278743" cy="667236"/>
          </a:xfrm>
        </p:grpSpPr>
        <p:sp>
          <p:nvSpPr>
            <p:cNvPr id="34" name="TextBox 33"/>
            <p:cNvSpPr txBox="1"/>
            <p:nvPr/>
          </p:nvSpPr>
          <p:spPr>
            <a:xfrm>
              <a:off x="1259632" y="2211710"/>
              <a:ext cx="1278743" cy="52322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3D VR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1862999" y="2067694"/>
              <a:ext cx="72008" cy="720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530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599892" y="2548520"/>
            <a:ext cx="1908212" cy="0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5400092" y="2512516"/>
            <a:ext cx="216024" cy="72008"/>
          </a:xfrm>
          <a:prstGeom prst="rect">
            <a:avLst/>
          </a:prstGeom>
          <a:solidFill>
            <a:schemeClr val="tx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491880" y="1792436"/>
            <a:ext cx="2232248" cy="92333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39952" y="2202418"/>
            <a:ext cx="2808312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문제해결</a:t>
            </a:r>
          </a:p>
        </p:txBody>
      </p:sp>
    </p:spTree>
    <p:extLst>
      <p:ext uri="{BB962C8B-B14F-4D97-AF65-F5344CB8AC3E}">
        <p14:creationId xmlns:p14="http://schemas.microsoft.com/office/powerpoint/2010/main" val="3006453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문제해결</a:t>
            </a:r>
            <a:r>
              <a:rPr lang="en-US" altLang="ko-KR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9" name="직사각형 5">
            <a:extLst>
              <a:ext uri="{FF2B5EF4-FFF2-40B4-BE49-F238E27FC236}">
                <a16:creationId xmlns:a16="http://schemas.microsoft.com/office/drawing/2014/main" id="{4C8475EE-0CC9-4769-9128-BCCCED6D0A44}"/>
              </a:ext>
            </a:extLst>
          </p:cNvPr>
          <p:cNvSpPr/>
          <p:nvPr/>
        </p:nvSpPr>
        <p:spPr>
          <a:xfrm>
            <a:off x="355844" y="1246013"/>
            <a:ext cx="1951591" cy="29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 구하기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588B90B-2200-4EAF-95A0-FBD8E2A47327}"/>
                  </a:ext>
                </a:extLst>
              </p:cNvPr>
              <p:cNvSpPr/>
              <p:nvPr/>
            </p:nvSpPr>
            <p:spPr>
              <a:xfrm>
                <a:off x="2411760" y="1080938"/>
                <a:ext cx="2847095" cy="622158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각속도</a:t>
                </a:r>
                <a:r>
                  <a:rPr lang="en-US" altLang="ko-KR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𝜔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0</m:t>
                    </m:r>
                  </m:oMath>
                </a14:m>
                <a:r>
                  <a:rPr lang="en-US" altLang="ko-KR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)</a:t>
                </a:r>
                <a:r>
                  <a:rPr lang="ko-KR" altLang="en-US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를 적분</a:t>
                </a:r>
                <a:endParaRPr lang="en-US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588B90B-2200-4EAF-95A0-FBD8E2A473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1760" y="1080938"/>
                <a:ext cx="2847095" cy="62215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직사각형 5">
            <a:extLst>
              <a:ext uri="{FF2B5EF4-FFF2-40B4-BE49-F238E27FC236}">
                <a16:creationId xmlns:a16="http://schemas.microsoft.com/office/drawing/2014/main" id="{BA77345E-E655-4916-A7E9-39E08348EDA5}"/>
              </a:ext>
            </a:extLst>
          </p:cNvPr>
          <p:cNvSpPr/>
          <p:nvPr/>
        </p:nvSpPr>
        <p:spPr>
          <a:xfrm>
            <a:off x="392757" y="2539183"/>
            <a:ext cx="1951591" cy="29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</a:t>
            </a:r>
            <a:r>
              <a:rPr lang="ko-KR" altLang="en-US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 구하기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94ED89B-803E-4259-B31C-E834EF8CB21D}"/>
                  </a:ext>
                </a:extLst>
              </p:cNvPr>
              <p:cNvSpPr/>
              <p:nvPr/>
            </p:nvSpPr>
            <p:spPr>
              <a:xfrm>
                <a:off x="2444985" y="2374108"/>
                <a:ext cx="2847095" cy="622158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sin</m:t>
                              </m:r>
                            </m:e>
                            <m:sup>
                              <m: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f>
                            <m:f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𝐿</m:t>
                              </m:r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2</m:t>
                              </m:r>
                              <m:func>
                                <m:func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THE정고딕11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THE정고딕110"/>
                                    </a:rPr>
                                    <m:t>sin</m:t>
                                  </m:r>
                                </m:fName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THE정고딕110"/>
                                    </a:rPr>
                                    <m:t>𝐴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𝐿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1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94ED89B-803E-4259-B31C-E834EF8CB2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4985" y="2374108"/>
                <a:ext cx="2847095" cy="6221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2700"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직사각형 5">
            <a:extLst>
              <a:ext uri="{FF2B5EF4-FFF2-40B4-BE49-F238E27FC236}">
                <a16:creationId xmlns:a16="http://schemas.microsoft.com/office/drawing/2014/main" id="{DF932674-01B6-4EFE-9940-ADCC8E2A515E}"/>
              </a:ext>
            </a:extLst>
          </p:cNvPr>
          <p:cNvSpPr/>
          <p:nvPr/>
        </p:nvSpPr>
        <p:spPr>
          <a:xfrm>
            <a:off x="392757" y="3834397"/>
            <a:ext cx="1951591" cy="29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</a:t>
            </a:r>
            <a:r>
              <a:rPr lang="ko-KR" altLang="en-US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 구하기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C182F72-BB5F-436D-8A62-0B672EEB1C3E}"/>
                  </a:ext>
                </a:extLst>
              </p:cNvPr>
              <p:cNvSpPr/>
              <p:nvPr/>
            </p:nvSpPr>
            <p:spPr>
              <a:xfrm>
                <a:off x="2444985" y="3665028"/>
                <a:ext cx="2847095" cy="622158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𝐿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2</m:t>
                      </m:r>
                      <m:func>
                        <m:func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  <m:t>cos</m:t>
                          </m:r>
                        </m:fName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  <m:t>𝐴</m:t>
                          </m:r>
                        </m:e>
                      </m:fun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+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𝐿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1</m:t>
                      </m:r>
                      <m:func>
                        <m:func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  <m:t>cos</m:t>
                          </m:r>
                        </m:fName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  <m:t>𝐵</m:t>
                          </m:r>
                        </m:e>
                      </m:func>
                    </m:oMath>
                  </m:oMathPara>
                </a14:m>
                <a:endParaRPr lang="en-US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C182F72-BB5F-436D-8A62-0B672EEB1C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4985" y="3665028"/>
                <a:ext cx="2847095" cy="6221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2700"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그림 18">
            <a:extLst>
              <a:ext uri="{FF2B5EF4-FFF2-40B4-BE49-F238E27FC236}">
                <a16:creationId xmlns:a16="http://schemas.microsoft.com/office/drawing/2014/main" id="{E881676A-CA9F-4C4B-8A82-0EBC5ABD6E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488" t="35000" b="32801"/>
          <a:stretch/>
        </p:blipFill>
        <p:spPr>
          <a:xfrm>
            <a:off x="5453923" y="931357"/>
            <a:ext cx="3499763" cy="323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824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문제해결</a:t>
            </a:r>
            <a:r>
              <a:rPr lang="en-US" altLang="ko-KR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8C3F75-1BA0-42C7-8D74-02FE0223E05D}"/>
              </a:ext>
            </a:extLst>
          </p:cNvPr>
          <p:cNvCxnSpPr>
            <a:cxnSpLocks/>
          </p:cNvCxnSpPr>
          <p:nvPr/>
        </p:nvCxnSpPr>
        <p:spPr>
          <a:xfrm>
            <a:off x="771225" y="2585814"/>
            <a:ext cx="4680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49BEB23-F500-4599-B0C5-642F326F76B5}"/>
              </a:ext>
            </a:extLst>
          </p:cNvPr>
          <p:cNvCxnSpPr>
            <a:cxnSpLocks/>
          </p:cNvCxnSpPr>
          <p:nvPr/>
        </p:nvCxnSpPr>
        <p:spPr>
          <a:xfrm flipV="1">
            <a:off x="2859457" y="713606"/>
            <a:ext cx="0" cy="374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6FFD26B-1B8E-4D01-B502-3F632047294D}"/>
                  </a:ext>
                </a:extLst>
              </p:cNvPr>
              <p:cNvSpPr txBox="1"/>
              <p:nvPr/>
            </p:nvSpPr>
            <p:spPr>
              <a:xfrm>
                <a:off x="3046533" y="4426178"/>
                <a:ext cx="22294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6FFD26B-1B8E-4D01-B502-3F63204729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6533" y="4426178"/>
                <a:ext cx="222946" cy="276999"/>
              </a:xfrm>
              <a:prstGeom prst="rect">
                <a:avLst/>
              </a:prstGeom>
              <a:blipFill>
                <a:blip r:embed="rId2"/>
                <a:stretch>
                  <a:fillRect l="-8333" r="-11111"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9EE534D-15C9-4391-8823-24764C18A676}"/>
                  </a:ext>
                </a:extLst>
              </p:cNvPr>
              <p:cNvSpPr txBox="1"/>
              <p:nvPr/>
            </p:nvSpPr>
            <p:spPr>
              <a:xfrm>
                <a:off x="3046533" y="785614"/>
                <a:ext cx="209993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9EE534D-15C9-4391-8823-24764C18A6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6533" y="785614"/>
                <a:ext cx="209993" cy="276999"/>
              </a:xfrm>
              <a:prstGeom prst="rect">
                <a:avLst/>
              </a:prstGeom>
              <a:blipFill>
                <a:blip r:embed="rId3"/>
                <a:stretch>
                  <a:fillRect l="-20588" r="-20588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FEF94A3-729E-4E91-BE42-5427E7B5058D}"/>
                  </a:ext>
                </a:extLst>
              </p:cNvPr>
              <p:cNvSpPr txBox="1"/>
              <p:nvPr/>
            </p:nvSpPr>
            <p:spPr>
              <a:xfrm>
                <a:off x="317551" y="2349468"/>
                <a:ext cx="222946" cy="47064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l-G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l-GR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l-GR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FEF94A3-729E-4E91-BE42-5427E7B505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551" y="2349468"/>
                <a:ext cx="222946" cy="47064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직사각형 5">
            <a:extLst>
              <a:ext uri="{FF2B5EF4-FFF2-40B4-BE49-F238E27FC236}">
                <a16:creationId xmlns:a16="http://schemas.microsoft.com/office/drawing/2014/main" id="{CE3C13E3-9C7D-4DD6-BFBF-E2F0C9742DBC}"/>
              </a:ext>
            </a:extLst>
          </p:cNvPr>
          <p:cNvSpPr/>
          <p:nvPr/>
        </p:nvSpPr>
        <p:spPr>
          <a:xfrm>
            <a:off x="6345739" y="752324"/>
            <a:ext cx="1951591" cy="29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</a:t>
            </a:r>
            <a:r>
              <a:rPr lang="ko-KR" altLang="en-US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 구하기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419EB76-EDF3-4BB6-982E-542116F3DE1B}"/>
                  </a:ext>
                </a:extLst>
              </p:cNvPr>
              <p:cNvSpPr/>
              <p:nvPr/>
            </p:nvSpPr>
            <p:spPr>
              <a:xfrm>
                <a:off x="6133403" y="1411435"/>
                <a:ext cx="2376265" cy="2845456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 algn="ctr">
                  <a:lnSpc>
                    <a:spcPct val="150000"/>
                  </a:lnSpc>
                  <a:buAutoNum type="arabicPeriod"/>
                </a:pPr>
                <a14:m>
                  <m:oMath xmlns:m="http://schemas.openxmlformats.org/officeDocument/2006/math">
                    <m:r>
                      <a:rPr lang="en-US" altLang="ko-KR" sz="16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𝐿</m:t>
                    </m:r>
                    <m:r>
                      <a:rPr lang="en-US" altLang="ko-KR" sz="16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1</m:t>
                    </m:r>
                  </m:oMath>
                </a14:m>
                <a:r>
                  <a:rPr lang="ko-KR" altLang="en-US" sz="160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은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 </m:t>
                    </m:r>
                    <m:r>
                      <a:rPr lang="ko-KR" altLang="en-US" sz="16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𝜋</m:t>
                    </m:r>
                    <m:r>
                      <a:rPr lang="ko-KR" altLang="en-US" sz="16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부</m:t>
                    </m:r>
                  </m:oMath>
                </a14:m>
                <a:r>
                  <a:rPr lang="ko-KR" altLang="en-US" sz="160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터 시작</a:t>
                </a:r>
                <a:endParaRPr lang="en-US" altLang="ko-KR" sz="1600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  <a:p>
                <a:pPr marL="342900" indent="-342900" algn="ctr">
                  <a:lnSpc>
                    <a:spcPct val="150000"/>
                  </a:lnSpc>
                  <a:buAutoNum type="arabicPeriod"/>
                </a:pPr>
                <a:endParaRPr lang="en-US" altLang="ko-KR" sz="1600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2.</a:t>
                </a:r>
                <a:r>
                  <a:rPr lang="en-US" altLang="ko-KR" sz="1600" b="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𝐿</m:t>
                    </m:r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1</m:t>
                    </m:r>
                  </m:oMath>
                </a14:m>
                <a:r>
                  <a:rPr lang="ko-KR" altLang="en-US" sz="160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은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𝐿</m:t>
                    </m:r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2</m:t>
                    </m:r>
                  </m:oMath>
                </a14:m>
                <a:r>
                  <a:rPr lang="ko-KR" altLang="en-US" sz="160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가 </a:t>
                </a:r>
                <a:endParaRPr lang="en-US" altLang="ko-KR" sz="1600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반시계방향으로</a:t>
                </a:r>
                <a:r>
                  <a:rPr lang="en-US" altLang="ko-KR" sz="160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돌 때 </a:t>
                </a:r>
                <a:endParaRPr lang="en-US" altLang="ko-KR" sz="1600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시계방향 돌아야 됨</a:t>
                </a:r>
                <a:endParaRPr lang="en-US" sz="1600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419EB76-EDF3-4BB6-982E-542116F3DE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3403" y="1411435"/>
                <a:ext cx="2376265" cy="284545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2700"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925280E-D1DE-4638-B22B-5AB9F1390693}"/>
                  </a:ext>
                </a:extLst>
              </p:cNvPr>
              <p:cNvSpPr txBox="1"/>
              <p:nvPr/>
            </p:nvSpPr>
            <p:spPr>
              <a:xfrm>
                <a:off x="5516831" y="2375158"/>
                <a:ext cx="222946" cy="51860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l-G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l-GR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num>
                        <m:den>
                          <m:r>
                            <a:rPr lang="el-GR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925280E-D1DE-4638-B22B-5AB9F13906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6831" y="2375158"/>
                <a:ext cx="222946" cy="518604"/>
              </a:xfrm>
              <a:prstGeom prst="rect">
                <a:avLst/>
              </a:prstGeom>
              <a:blipFill>
                <a:blip r:embed="rId6"/>
                <a:stretch>
                  <a:fillRect l="-2703" r="-189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A6B9FEB5-9562-4F3F-8A97-02EC59D1C9AF}"/>
              </a:ext>
            </a:extLst>
          </p:cNvPr>
          <p:cNvSpPr/>
          <p:nvPr/>
        </p:nvSpPr>
        <p:spPr>
          <a:xfrm>
            <a:off x="2483768" y="1131590"/>
            <a:ext cx="77275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806928-63CE-4DB5-B2BE-70EA2F355248}"/>
              </a:ext>
            </a:extLst>
          </p:cNvPr>
          <p:cNvSpPr/>
          <p:nvPr/>
        </p:nvSpPr>
        <p:spPr>
          <a:xfrm>
            <a:off x="2834143" y="1923678"/>
            <a:ext cx="72008" cy="172819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EFA1EE-313C-4A75-A75A-E96D2C082BC4}"/>
              </a:ext>
            </a:extLst>
          </p:cNvPr>
          <p:cNvSpPr/>
          <p:nvPr/>
        </p:nvSpPr>
        <p:spPr>
          <a:xfrm>
            <a:off x="2827906" y="3795886"/>
            <a:ext cx="72008" cy="648000"/>
          </a:xfrm>
          <a:prstGeom prst="rect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D9BD751-BCC1-4255-A5E1-FA03035DEA8C}"/>
              </a:ext>
            </a:extLst>
          </p:cNvPr>
          <p:cNvSpPr/>
          <p:nvPr/>
        </p:nvSpPr>
        <p:spPr>
          <a:xfrm>
            <a:off x="2804053" y="1867319"/>
            <a:ext cx="128367" cy="12836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A289CFB-24DF-48EB-A1EA-CF2C9751AAF2}"/>
              </a:ext>
            </a:extLst>
          </p:cNvPr>
          <p:cNvSpPr/>
          <p:nvPr/>
        </p:nvSpPr>
        <p:spPr>
          <a:xfrm>
            <a:off x="2803800" y="4387599"/>
            <a:ext cx="128367" cy="12836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Curved Down 34">
            <a:extLst>
              <a:ext uri="{FF2B5EF4-FFF2-40B4-BE49-F238E27FC236}">
                <a16:creationId xmlns:a16="http://schemas.microsoft.com/office/drawing/2014/main" id="{58B62083-B7DB-4D1F-B340-D5CFACD1F26C}"/>
              </a:ext>
            </a:extLst>
          </p:cNvPr>
          <p:cNvSpPr/>
          <p:nvPr/>
        </p:nvSpPr>
        <p:spPr>
          <a:xfrm rot="11066212">
            <a:off x="2515353" y="2042606"/>
            <a:ext cx="697019" cy="300674"/>
          </a:xfrm>
          <a:prstGeom prst="curvedDown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Arrow: Curved Up 35">
            <a:extLst>
              <a:ext uri="{FF2B5EF4-FFF2-40B4-BE49-F238E27FC236}">
                <a16:creationId xmlns:a16="http://schemas.microsoft.com/office/drawing/2014/main" id="{94E8FC73-D1D0-4093-9981-0BB939409A5B}"/>
              </a:ext>
            </a:extLst>
          </p:cNvPr>
          <p:cNvSpPr/>
          <p:nvPr/>
        </p:nvSpPr>
        <p:spPr>
          <a:xfrm rot="10800000">
            <a:off x="2437908" y="3980255"/>
            <a:ext cx="843097" cy="394537"/>
          </a:xfrm>
          <a:prstGeom prst="curvedUp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064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문제해결</a:t>
            </a:r>
            <a:r>
              <a:rPr lang="en-US" altLang="ko-KR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9" name="직사각형 5">
            <a:extLst>
              <a:ext uri="{FF2B5EF4-FFF2-40B4-BE49-F238E27FC236}">
                <a16:creationId xmlns:a16="http://schemas.microsoft.com/office/drawing/2014/main" id="{4C8475EE-0CC9-4769-9128-BCCCED6D0A44}"/>
              </a:ext>
            </a:extLst>
          </p:cNvPr>
          <p:cNvSpPr/>
          <p:nvPr/>
        </p:nvSpPr>
        <p:spPr>
          <a:xfrm>
            <a:off x="355844" y="1246013"/>
            <a:ext cx="1951591" cy="29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 구하기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588B90B-2200-4EAF-95A0-FBD8E2A47327}"/>
                  </a:ext>
                </a:extLst>
              </p:cNvPr>
              <p:cNvSpPr/>
              <p:nvPr/>
            </p:nvSpPr>
            <p:spPr>
              <a:xfrm>
                <a:off x="2411760" y="1080938"/>
                <a:ext cx="5181798" cy="622158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각속도</a:t>
                </a:r>
                <a:r>
                  <a:rPr lang="en-US" altLang="ko-KR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𝜔</m:t>
                    </m:r>
                    <m:r>
                      <a:rPr lang="en-US" altLang="ko-KR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HE정고딕110"/>
                      </a:rPr>
                      <m:t>0</m:t>
                    </m:r>
                  </m:oMath>
                </a14:m>
                <a:r>
                  <a:rPr lang="en-US" altLang="ko-KR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)</a:t>
                </a:r>
                <a:r>
                  <a:rPr lang="ko-KR" altLang="en-US" dirty="0">
                    <a:solidFill>
                      <a:schemeClr val="tx1"/>
                    </a:solidFill>
                    <a:ea typeface="맑은 고딕" panose="020B0503020000020004" pitchFamily="50" charset="-127"/>
                  </a:rPr>
                  <a:t>를 적분</a:t>
                </a:r>
                <a:endParaRPr lang="en-US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588B90B-2200-4EAF-95A0-FBD8E2A4732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1760" y="1080938"/>
                <a:ext cx="5181798" cy="62215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직사각형 5">
            <a:extLst>
              <a:ext uri="{FF2B5EF4-FFF2-40B4-BE49-F238E27FC236}">
                <a16:creationId xmlns:a16="http://schemas.microsoft.com/office/drawing/2014/main" id="{BA77345E-E655-4916-A7E9-39E08348EDA5}"/>
              </a:ext>
            </a:extLst>
          </p:cNvPr>
          <p:cNvSpPr/>
          <p:nvPr/>
        </p:nvSpPr>
        <p:spPr>
          <a:xfrm>
            <a:off x="392757" y="2539183"/>
            <a:ext cx="1951591" cy="29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</a:t>
            </a:r>
            <a:r>
              <a:rPr lang="ko-KR" altLang="en-US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 구하기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94ED89B-803E-4259-B31C-E834EF8CB21D}"/>
                  </a:ext>
                </a:extLst>
              </p:cNvPr>
              <p:cNvSpPr/>
              <p:nvPr/>
            </p:nvSpPr>
            <p:spPr>
              <a:xfrm>
                <a:off x="2444985" y="2374108"/>
                <a:ext cx="5181798" cy="622158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sin</m:t>
                              </m:r>
                            </m:e>
                            <m:sup>
                              <m: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f>
                            <m:f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𝐿</m:t>
                              </m:r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2</m:t>
                              </m:r>
                              <m:func>
                                <m:func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THE정고딕11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THE정고딕110"/>
                                    </a:rPr>
                                    <m:t>sin</m:t>
                                  </m:r>
                                </m:fName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THE정고딕110"/>
                                    </a:rPr>
                                    <m:t>𝐴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𝐿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HE정고딕110"/>
                                </a:rPr>
                                <m:t>1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94ED89B-803E-4259-B31C-E834EF8CB2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4985" y="2374108"/>
                <a:ext cx="5181798" cy="6221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2700"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직사각형 5">
            <a:extLst>
              <a:ext uri="{FF2B5EF4-FFF2-40B4-BE49-F238E27FC236}">
                <a16:creationId xmlns:a16="http://schemas.microsoft.com/office/drawing/2014/main" id="{DF932674-01B6-4EFE-9940-ADCC8E2A515E}"/>
              </a:ext>
            </a:extLst>
          </p:cNvPr>
          <p:cNvSpPr/>
          <p:nvPr/>
        </p:nvSpPr>
        <p:spPr>
          <a:xfrm>
            <a:off x="392757" y="3834397"/>
            <a:ext cx="1951591" cy="29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</a:t>
            </a:r>
            <a:r>
              <a:rPr lang="ko-KR" altLang="en-US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 구하기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C182F72-BB5F-436D-8A62-0B672EEB1C3E}"/>
                  </a:ext>
                </a:extLst>
              </p:cNvPr>
              <p:cNvSpPr/>
              <p:nvPr/>
            </p:nvSpPr>
            <p:spPr>
              <a:xfrm>
                <a:off x="2444985" y="3665028"/>
                <a:ext cx="5181798" cy="622158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𝐿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2</m:t>
                      </m:r>
                      <m:func>
                        <m:func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  <m:t>cos</m:t>
                          </m:r>
                        </m:fName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  <m:t>𝐴</m:t>
                          </m:r>
                        </m:e>
                      </m:func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+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𝐿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HE정고딕110"/>
                        </a:rPr>
                        <m:t>1</m:t>
                      </m:r>
                      <m:func>
                        <m:func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  <m:t>cos</m:t>
                          </m:r>
                        </m:fName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HE정고딕110"/>
                            </a:rPr>
                            <m:t>𝐵</m:t>
                          </m:r>
                        </m:e>
                      </m:func>
                    </m:oMath>
                  </m:oMathPara>
                </a14:m>
                <a:endParaRPr lang="en-US" dirty="0">
                  <a:solidFill>
                    <a:schemeClr val="tx1"/>
                  </a:solidFill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C182F72-BB5F-436D-8A62-0B672EEB1C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4985" y="3665028"/>
                <a:ext cx="5181798" cy="6221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2700">
                <a:solidFill>
                  <a:schemeClr val="bg1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DFE37E7-7EF6-45BD-AF78-B7B5E95AF3E6}"/>
                  </a:ext>
                </a:extLst>
              </p:cNvPr>
              <p:cNvSpPr txBox="1"/>
              <p:nvPr/>
            </p:nvSpPr>
            <p:spPr>
              <a:xfrm>
                <a:off x="5724128" y="2546687"/>
                <a:ext cx="39607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DFE37E7-7EF6-45BD-AF78-B7B5E95AF3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128" y="2546687"/>
                <a:ext cx="396070" cy="276999"/>
              </a:xfrm>
              <a:prstGeom prst="rect">
                <a:avLst/>
              </a:prstGeom>
              <a:blipFill>
                <a:blip r:embed="rId5"/>
                <a:stretch>
                  <a:fillRect l="-9231" r="-4615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036F9-B584-4E78-AB2A-4542BA0A6BF2}"/>
                  </a:ext>
                </a:extLst>
              </p:cNvPr>
              <p:cNvSpPr txBox="1"/>
              <p:nvPr/>
            </p:nvSpPr>
            <p:spPr>
              <a:xfrm>
                <a:off x="4139952" y="2554355"/>
                <a:ext cx="289021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b="0" dirty="0">
                    <a:ea typeface="Cambria Math" panose="02040503050406030204" pitchFamily="18" charset="0"/>
                  </a:rPr>
                  <a:t>(              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(−1)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036F9-B584-4E78-AB2A-4542BA0A6B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9952" y="2554355"/>
                <a:ext cx="2890215" cy="276999"/>
              </a:xfrm>
              <a:prstGeom prst="rect">
                <a:avLst/>
              </a:prstGeom>
              <a:blipFill>
                <a:blip r:embed="rId6"/>
                <a:stretch>
                  <a:fillRect l="-4852" t="-28889" r="-2954" b="-5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47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599892" y="2548520"/>
            <a:ext cx="1908212" cy="0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5400092" y="2512516"/>
            <a:ext cx="216024" cy="72008"/>
          </a:xfrm>
          <a:prstGeom prst="rect">
            <a:avLst/>
          </a:prstGeom>
          <a:solidFill>
            <a:schemeClr val="tx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491880" y="1792436"/>
            <a:ext cx="2232248" cy="92333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55976" y="2202418"/>
            <a:ext cx="2808312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GUI</a:t>
            </a:r>
            <a:endParaRPr lang="ko-KR" altLang="en-US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3994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GUI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013FD9-D620-4232-A7A0-6A6F49E5C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589" y="1231424"/>
            <a:ext cx="4486821" cy="2680651"/>
          </a:xfrm>
          <a:prstGeom prst="rect">
            <a:avLst/>
          </a:prstGeom>
        </p:spPr>
      </p:pic>
      <p:sp>
        <p:nvSpPr>
          <p:cNvPr id="11" name="직사각형 5">
            <a:extLst>
              <a:ext uri="{FF2B5EF4-FFF2-40B4-BE49-F238E27FC236}">
                <a16:creationId xmlns:a16="http://schemas.microsoft.com/office/drawing/2014/main" id="{2281DA0A-4C33-4DEF-BED0-58ACEA2664E1}"/>
              </a:ext>
            </a:extLst>
          </p:cNvPr>
          <p:cNvSpPr/>
          <p:nvPr/>
        </p:nvSpPr>
        <p:spPr>
          <a:xfrm>
            <a:off x="1475656" y="843558"/>
            <a:ext cx="1951591" cy="29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guigui.m</a:t>
            </a:r>
            <a:endParaRPr lang="ko-KR" altLang="en-US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0333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190313" y="4912549"/>
            <a:ext cx="8763373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259632" y="339502"/>
            <a:ext cx="7694054" cy="45719"/>
          </a:xfrm>
          <a:prstGeom prst="roundRect">
            <a:avLst/>
          </a:prstGeom>
          <a:solidFill>
            <a:schemeClr val="tx1">
              <a:lumMod val="50000"/>
              <a:lumOff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3528" y="-164554"/>
            <a:ext cx="720080" cy="1008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496" y="51470"/>
            <a:ext cx="129614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496" y="391765"/>
            <a:ext cx="129614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GUI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8A45ED-76FC-4236-9A29-AA5BB3AAE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38" t="6601" r="25587" b="24800"/>
          <a:stretch/>
        </p:blipFill>
        <p:spPr>
          <a:xfrm>
            <a:off x="2483767" y="699542"/>
            <a:ext cx="4176464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525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135</Words>
  <Application>Microsoft Office PowerPoint</Application>
  <PresentationFormat>화면 슬라이드 쇼(16:9)</PresentationFormat>
  <Paragraphs>67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Cambria Math</vt:lpstr>
      <vt:lpstr>나눔고딕</vt:lpstr>
      <vt:lpstr>Calibri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Chae YooRi</cp:lastModifiedBy>
  <cp:revision>24</cp:revision>
  <dcterms:created xsi:type="dcterms:W3CDTF">2006-10-05T04:04:58Z</dcterms:created>
  <dcterms:modified xsi:type="dcterms:W3CDTF">2021-02-24T10:21:11Z</dcterms:modified>
</cp:coreProperties>
</file>

<file path=docProps/thumbnail.jpeg>
</file>